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4.jpg" ContentType="image/jpeg"/>
  <Override PartName="/ppt/media/image6.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57" r:id="rId4"/>
    <p:sldId id="259" r:id="rId5"/>
    <p:sldId id="260" r:id="rId6"/>
    <p:sldId id="258" r:id="rId7"/>
    <p:sldId id="261" r:id="rId8"/>
    <p:sldId id="262" r:id="rId9"/>
    <p:sldId id="263" r:id="rId10"/>
    <p:sldId id="264" r:id="rId11"/>
    <p:sldId id="265" r:id="rId12"/>
    <p:sldId id="266"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47" autoAdjust="0"/>
    <p:restoredTop sz="94660"/>
  </p:normalViewPr>
  <p:slideViewPr>
    <p:cSldViewPr snapToGrid="0">
      <p:cViewPr varScale="1">
        <p:scale>
          <a:sx n="62" d="100"/>
          <a:sy n="62" d="100"/>
        </p:scale>
        <p:origin x="600" y="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713BAC-AEAC-4E20-8A26-2B7596573D9A}" type="datetimeFigureOut">
              <a:rPr lang="en-US" smtClean="0"/>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B542A6-0CF6-4AC7-B21E-E4CAC0BA635C}" type="slidenum">
              <a:rPr lang="en-US" smtClean="0"/>
              <a:t>‹#›</a:t>
            </a:fld>
            <a:endParaRPr lang="en-US"/>
          </a:p>
        </p:txBody>
      </p:sp>
    </p:spTree>
    <p:extLst>
      <p:ext uri="{BB962C8B-B14F-4D97-AF65-F5344CB8AC3E}">
        <p14:creationId xmlns:p14="http://schemas.microsoft.com/office/powerpoint/2010/main" val="2132626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713BAC-AEAC-4E20-8A26-2B7596573D9A}" type="datetimeFigureOut">
              <a:rPr lang="en-US" smtClean="0"/>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B542A6-0CF6-4AC7-B21E-E4CAC0BA635C}" type="slidenum">
              <a:rPr lang="en-US" smtClean="0"/>
              <a:t>‹#›</a:t>
            </a:fld>
            <a:endParaRPr lang="en-US"/>
          </a:p>
        </p:txBody>
      </p:sp>
    </p:spTree>
    <p:extLst>
      <p:ext uri="{BB962C8B-B14F-4D97-AF65-F5344CB8AC3E}">
        <p14:creationId xmlns:p14="http://schemas.microsoft.com/office/powerpoint/2010/main" val="2981581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713BAC-AEAC-4E20-8A26-2B7596573D9A}" type="datetimeFigureOut">
              <a:rPr lang="en-US" smtClean="0"/>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B542A6-0CF6-4AC7-B21E-E4CAC0BA635C}" type="slidenum">
              <a:rPr lang="en-US" smtClean="0"/>
              <a:t>‹#›</a:t>
            </a:fld>
            <a:endParaRPr lang="en-US"/>
          </a:p>
        </p:txBody>
      </p:sp>
    </p:spTree>
    <p:extLst>
      <p:ext uri="{BB962C8B-B14F-4D97-AF65-F5344CB8AC3E}">
        <p14:creationId xmlns:p14="http://schemas.microsoft.com/office/powerpoint/2010/main" val="593618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713BAC-AEAC-4E20-8A26-2B7596573D9A}" type="datetimeFigureOut">
              <a:rPr lang="en-US" smtClean="0"/>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B542A6-0CF6-4AC7-B21E-E4CAC0BA635C}" type="slidenum">
              <a:rPr lang="en-US" smtClean="0"/>
              <a:t>‹#›</a:t>
            </a:fld>
            <a:endParaRPr lang="en-US"/>
          </a:p>
        </p:txBody>
      </p:sp>
    </p:spTree>
    <p:extLst>
      <p:ext uri="{BB962C8B-B14F-4D97-AF65-F5344CB8AC3E}">
        <p14:creationId xmlns:p14="http://schemas.microsoft.com/office/powerpoint/2010/main" val="490582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F713BAC-AEAC-4E20-8A26-2B7596573D9A}" type="datetimeFigureOut">
              <a:rPr lang="en-US" smtClean="0"/>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B542A6-0CF6-4AC7-B21E-E4CAC0BA635C}" type="slidenum">
              <a:rPr lang="en-US" smtClean="0"/>
              <a:t>‹#›</a:t>
            </a:fld>
            <a:endParaRPr lang="en-US"/>
          </a:p>
        </p:txBody>
      </p:sp>
    </p:spTree>
    <p:extLst>
      <p:ext uri="{BB962C8B-B14F-4D97-AF65-F5344CB8AC3E}">
        <p14:creationId xmlns:p14="http://schemas.microsoft.com/office/powerpoint/2010/main" val="1138787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713BAC-AEAC-4E20-8A26-2B7596573D9A}" type="datetimeFigureOut">
              <a:rPr lang="en-US" smtClean="0"/>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B542A6-0CF6-4AC7-B21E-E4CAC0BA635C}" type="slidenum">
              <a:rPr lang="en-US" smtClean="0"/>
              <a:t>‹#›</a:t>
            </a:fld>
            <a:endParaRPr lang="en-US"/>
          </a:p>
        </p:txBody>
      </p:sp>
    </p:spTree>
    <p:extLst>
      <p:ext uri="{BB962C8B-B14F-4D97-AF65-F5344CB8AC3E}">
        <p14:creationId xmlns:p14="http://schemas.microsoft.com/office/powerpoint/2010/main" val="2744361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713BAC-AEAC-4E20-8A26-2B7596573D9A}" type="datetimeFigureOut">
              <a:rPr lang="en-US" smtClean="0"/>
              <a:t>9/26/2024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B542A6-0CF6-4AC7-B21E-E4CAC0BA635C}" type="slidenum">
              <a:rPr lang="en-US" smtClean="0"/>
              <a:t>‹#›</a:t>
            </a:fld>
            <a:endParaRPr lang="en-US"/>
          </a:p>
        </p:txBody>
      </p:sp>
    </p:spTree>
    <p:extLst>
      <p:ext uri="{BB962C8B-B14F-4D97-AF65-F5344CB8AC3E}">
        <p14:creationId xmlns:p14="http://schemas.microsoft.com/office/powerpoint/2010/main" val="1124190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F713BAC-AEAC-4E20-8A26-2B7596573D9A}" type="datetimeFigureOut">
              <a:rPr lang="en-US" smtClean="0"/>
              <a:t>9/26/2024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B542A6-0CF6-4AC7-B21E-E4CAC0BA635C}" type="slidenum">
              <a:rPr lang="en-US" smtClean="0"/>
              <a:t>‹#›</a:t>
            </a:fld>
            <a:endParaRPr lang="en-US"/>
          </a:p>
        </p:txBody>
      </p:sp>
    </p:spTree>
    <p:extLst>
      <p:ext uri="{BB962C8B-B14F-4D97-AF65-F5344CB8AC3E}">
        <p14:creationId xmlns:p14="http://schemas.microsoft.com/office/powerpoint/2010/main" val="2498524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713BAC-AEAC-4E20-8A26-2B7596573D9A}" type="datetimeFigureOut">
              <a:rPr lang="en-US" smtClean="0"/>
              <a:t>9/26/2024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B542A6-0CF6-4AC7-B21E-E4CAC0BA635C}" type="slidenum">
              <a:rPr lang="en-US" smtClean="0"/>
              <a:t>‹#›</a:t>
            </a:fld>
            <a:endParaRPr lang="en-US"/>
          </a:p>
        </p:txBody>
      </p:sp>
    </p:spTree>
    <p:extLst>
      <p:ext uri="{BB962C8B-B14F-4D97-AF65-F5344CB8AC3E}">
        <p14:creationId xmlns:p14="http://schemas.microsoft.com/office/powerpoint/2010/main" val="4075543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F713BAC-AEAC-4E20-8A26-2B7596573D9A}" type="datetimeFigureOut">
              <a:rPr lang="en-US" smtClean="0"/>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B542A6-0CF6-4AC7-B21E-E4CAC0BA635C}" type="slidenum">
              <a:rPr lang="en-US" smtClean="0"/>
              <a:t>‹#›</a:t>
            </a:fld>
            <a:endParaRPr lang="en-US"/>
          </a:p>
        </p:txBody>
      </p:sp>
    </p:spTree>
    <p:extLst>
      <p:ext uri="{BB962C8B-B14F-4D97-AF65-F5344CB8AC3E}">
        <p14:creationId xmlns:p14="http://schemas.microsoft.com/office/powerpoint/2010/main" val="1738223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F713BAC-AEAC-4E20-8A26-2B7596573D9A}" type="datetimeFigureOut">
              <a:rPr lang="en-US" smtClean="0"/>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B542A6-0CF6-4AC7-B21E-E4CAC0BA635C}" type="slidenum">
              <a:rPr lang="en-US" smtClean="0"/>
              <a:t>‹#›</a:t>
            </a:fld>
            <a:endParaRPr lang="en-US"/>
          </a:p>
        </p:txBody>
      </p:sp>
    </p:spTree>
    <p:extLst>
      <p:ext uri="{BB962C8B-B14F-4D97-AF65-F5344CB8AC3E}">
        <p14:creationId xmlns:p14="http://schemas.microsoft.com/office/powerpoint/2010/main" val="3214317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713BAC-AEAC-4E20-8A26-2B7596573D9A}" type="datetimeFigureOut">
              <a:rPr lang="en-US" smtClean="0"/>
              <a:t>9/26/2024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B542A6-0CF6-4AC7-B21E-E4CAC0BA635C}" type="slidenum">
              <a:rPr lang="en-US" smtClean="0"/>
              <a:t>‹#›</a:t>
            </a:fld>
            <a:endParaRPr lang="en-US"/>
          </a:p>
        </p:txBody>
      </p:sp>
    </p:spTree>
    <p:extLst>
      <p:ext uri="{BB962C8B-B14F-4D97-AF65-F5344CB8AC3E}">
        <p14:creationId xmlns:p14="http://schemas.microsoft.com/office/powerpoint/2010/main" val="2212029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britannica.com/place/Pacific-Islands"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courts.gov.vu/court-activity/judgment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661603"/>
            <a:ext cx="9144000" cy="2387600"/>
          </a:xfrm>
        </p:spPr>
        <p:txBody>
          <a:bodyPr>
            <a:normAutofit fontScale="90000"/>
          </a:bodyPr>
          <a:lstStyle/>
          <a:p>
            <a:r>
              <a:rPr lang="en-US" dirty="0" smtClean="0"/>
              <a:t>Leaving no one behind: </a:t>
            </a:r>
            <a:br>
              <a:rPr lang="en-US" dirty="0" smtClean="0"/>
            </a:br>
            <a:r>
              <a:rPr lang="en-US" dirty="0" smtClean="0"/>
              <a:t>making the law accessible </a:t>
            </a:r>
            <a:br>
              <a:rPr lang="en-US" dirty="0" smtClean="0"/>
            </a:br>
            <a:r>
              <a:rPr lang="en-US" dirty="0" smtClean="0"/>
              <a:t>for all across the Pacific region</a:t>
            </a:r>
            <a:br>
              <a:rPr lang="en-US" dirty="0" smtClean="0"/>
            </a:br>
            <a:endParaRPr lang="en-US" dirty="0"/>
          </a:p>
        </p:txBody>
      </p:sp>
      <p:sp>
        <p:nvSpPr>
          <p:cNvPr id="3" name="Subtitle 2"/>
          <p:cNvSpPr>
            <a:spLocks noGrp="1"/>
          </p:cNvSpPr>
          <p:nvPr>
            <p:ph type="subTitle" idx="1"/>
          </p:nvPr>
        </p:nvSpPr>
        <p:spPr>
          <a:xfrm>
            <a:off x="1524000" y="4744213"/>
            <a:ext cx="9144000" cy="1655762"/>
          </a:xfrm>
        </p:spPr>
        <p:txBody>
          <a:bodyPr>
            <a:noAutofit/>
          </a:bodyPr>
          <a:lstStyle/>
          <a:p>
            <a:r>
              <a:rPr lang="en-US" dirty="0" smtClean="0"/>
              <a:t>Kym Freriks, Managing Editor, PacLII</a:t>
            </a:r>
          </a:p>
          <a:p>
            <a:r>
              <a:rPr lang="en-US" dirty="0"/>
              <a:t>w</a:t>
            </a:r>
            <a:r>
              <a:rPr lang="en-US" dirty="0" smtClean="0"/>
              <a:t>ith </a:t>
            </a:r>
            <a:r>
              <a:rPr lang="en-US" dirty="0" err="1" smtClean="0"/>
              <a:t>Liliviwa</a:t>
            </a:r>
            <a:r>
              <a:rPr lang="en-US" dirty="0" smtClean="0"/>
              <a:t> </a:t>
            </a:r>
            <a:r>
              <a:rPr lang="en-US" dirty="0" err="1" smtClean="0"/>
              <a:t>Baleimatuku</a:t>
            </a:r>
            <a:r>
              <a:rPr lang="en-US" dirty="0" smtClean="0"/>
              <a:t>, Deputy Managing Editor, PacLII</a:t>
            </a:r>
          </a:p>
          <a:p>
            <a:endParaRPr lang="en-US" dirty="0"/>
          </a:p>
          <a:p>
            <a:r>
              <a:rPr lang="en-US" sz="2000" dirty="0" smtClean="0"/>
              <a:t>Law via the Internet </a:t>
            </a:r>
            <a:r>
              <a:rPr lang="en-US" sz="2000" dirty="0"/>
              <a:t>Conference </a:t>
            </a:r>
            <a:r>
              <a:rPr lang="en-US" sz="2000" dirty="0" smtClean="0"/>
              <a:t>2024</a:t>
            </a:r>
          </a:p>
          <a:p>
            <a:r>
              <a:rPr lang="en-US" sz="2000" dirty="0" smtClean="0"/>
              <a:t>Limassol, Cyprus</a:t>
            </a:r>
            <a:endParaRPr lang="en-US" sz="2000" dirty="0"/>
          </a:p>
          <a:p>
            <a:endParaRPr lang="en-US"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120" y="-218163"/>
            <a:ext cx="2936040" cy="1929398"/>
          </a:xfrm>
          <a:prstGeom prst="rect">
            <a:avLst/>
          </a:prstGeom>
        </p:spPr>
      </p:pic>
      <p:sp>
        <p:nvSpPr>
          <p:cNvPr id="6" name="Right Triangle 5"/>
          <p:cNvSpPr/>
          <p:nvPr/>
        </p:nvSpPr>
        <p:spPr>
          <a:xfrm rot="16200000">
            <a:off x="10401300" y="5067300"/>
            <a:ext cx="2103120" cy="147828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1478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Challenges to Access to Legal </a:t>
            </a:r>
            <a:r>
              <a:rPr lang="en-US" dirty="0" smtClean="0"/>
              <a:t>Information</a:t>
            </a:r>
            <a:br>
              <a:rPr lang="en-US" dirty="0" smtClean="0"/>
            </a:br>
            <a:r>
              <a:rPr lang="en-US" sz="3200" dirty="0" smtClean="0"/>
              <a:t>Remoteness </a:t>
            </a:r>
            <a:r>
              <a:rPr lang="en-US" sz="3200" dirty="0"/>
              <a:t>and Technological barriers</a:t>
            </a:r>
          </a:p>
        </p:txBody>
      </p:sp>
      <p:pic>
        <p:nvPicPr>
          <p:cNvPr id="4" name="Picture 3"/>
          <p:cNvPicPr>
            <a:picLocks noChangeAspect="1"/>
          </p:cNvPicPr>
          <p:nvPr/>
        </p:nvPicPr>
        <p:blipFill>
          <a:blip r:embed="rId2"/>
          <a:stretch>
            <a:fillRect/>
          </a:stretch>
        </p:blipFill>
        <p:spPr>
          <a:xfrm>
            <a:off x="2441797" y="1551971"/>
            <a:ext cx="6397403" cy="5306029"/>
          </a:xfrm>
          <a:prstGeom prst="rect">
            <a:avLst/>
          </a:prstGeom>
        </p:spPr>
      </p:pic>
      <p:sp>
        <p:nvSpPr>
          <p:cNvPr id="3" name="TextBox 2"/>
          <p:cNvSpPr txBox="1"/>
          <p:nvPr/>
        </p:nvSpPr>
        <p:spPr>
          <a:xfrm>
            <a:off x="9525000" y="6027003"/>
            <a:ext cx="2690191" cy="830997"/>
          </a:xfrm>
          <a:prstGeom prst="rect">
            <a:avLst/>
          </a:prstGeom>
          <a:noFill/>
        </p:spPr>
        <p:txBody>
          <a:bodyPr wrap="square" rtlCol="0">
            <a:spAutoFit/>
          </a:bodyPr>
          <a:lstStyle/>
          <a:p>
            <a:r>
              <a:rPr lang="en-GB" sz="1200" dirty="0"/>
              <a:t>Prasad, </a:t>
            </a:r>
            <a:r>
              <a:rPr lang="en-GB" sz="1200" dirty="0" err="1"/>
              <a:t>Ashnil</a:t>
            </a:r>
            <a:r>
              <a:rPr lang="en-GB" sz="1200" dirty="0"/>
              <a:t> (2023) Cost of going Online: a Pacific case study, https://www.pressreader.com/fiji/the-fiji-times/20231122/281968907427414</a:t>
            </a:r>
            <a:endParaRPr lang="en-US" sz="1200" dirty="0"/>
          </a:p>
        </p:txBody>
      </p:sp>
    </p:spTree>
    <p:extLst>
      <p:ext uri="{BB962C8B-B14F-4D97-AF65-F5344CB8AC3E}">
        <p14:creationId xmlns:p14="http://schemas.microsoft.com/office/powerpoint/2010/main" val="5197576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Challenges to Access to Legal </a:t>
            </a:r>
            <a:r>
              <a:rPr lang="en-US" dirty="0" smtClean="0"/>
              <a:t>Information</a:t>
            </a:r>
            <a:br>
              <a:rPr lang="en-US" dirty="0" smtClean="0"/>
            </a:br>
            <a:r>
              <a:rPr lang="en-US" sz="3200" dirty="0" smtClean="0"/>
              <a:t>Remoteness </a:t>
            </a:r>
            <a:r>
              <a:rPr lang="en-US" sz="3200" dirty="0"/>
              <a:t>and Technological barriers</a:t>
            </a:r>
          </a:p>
        </p:txBody>
      </p:sp>
      <p:sp>
        <p:nvSpPr>
          <p:cNvPr id="5" name="Content Placeholder 2"/>
          <p:cNvSpPr>
            <a:spLocks noGrp="1"/>
          </p:cNvSpPr>
          <p:nvPr>
            <p:ph idx="1"/>
          </p:nvPr>
        </p:nvSpPr>
        <p:spPr>
          <a:xfrm>
            <a:off x="495300" y="1930401"/>
            <a:ext cx="6499860" cy="3860799"/>
          </a:xfrm>
        </p:spPr>
        <p:txBody>
          <a:bodyPr>
            <a:noAutofit/>
          </a:bodyPr>
          <a:lstStyle/>
          <a:p>
            <a:endParaRPr lang="en-US" dirty="0" smtClean="0"/>
          </a:p>
          <a:p>
            <a:r>
              <a:rPr lang="en-US" dirty="0" smtClean="0"/>
              <a:t>Samoa - A </a:t>
            </a:r>
            <a:r>
              <a:rPr lang="en-US" dirty="0"/>
              <a:t>survey in 2020 showed that 33% of respondents never use the </a:t>
            </a:r>
            <a:r>
              <a:rPr lang="en-US" dirty="0" smtClean="0"/>
              <a:t>internet</a:t>
            </a:r>
          </a:p>
          <a:p>
            <a:endParaRPr lang="en-US" dirty="0"/>
          </a:p>
          <a:p>
            <a:r>
              <a:rPr lang="en-US" i="1" dirty="0" smtClean="0"/>
              <a:t>PNG - “I </a:t>
            </a:r>
            <a:r>
              <a:rPr lang="en-US" i="1" dirty="0"/>
              <a:t>have a friend who is practicing in a remote province in my country where internet access is not consistent. He has asked me to find a way to copy the </a:t>
            </a:r>
            <a:r>
              <a:rPr lang="en-US" i="1" dirty="0" err="1"/>
              <a:t>Paclii</a:t>
            </a:r>
            <a:r>
              <a:rPr lang="en-US" i="1" dirty="0"/>
              <a:t> website for offline access. This has been difficult.”</a:t>
            </a:r>
            <a:endParaRPr lang="en-US" dirty="0"/>
          </a:p>
          <a:p>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128" b="25764"/>
          <a:stretch/>
        </p:blipFill>
        <p:spPr>
          <a:xfrm>
            <a:off x="7519068" y="1690688"/>
            <a:ext cx="4505292" cy="5091112"/>
          </a:xfrm>
          <a:prstGeom prst="rect">
            <a:avLst/>
          </a:prstGeom>
          <a:ln w="19050">
            <a:solidFill>
              <a:schemeClr val="tx1"/>
            </a:solidFill>
          </a:ln>
        </p:spPr>
      </p:pic>
    </p:spTree>
    <p:extLst>
      <p:ext uri="{BB962C8B-B14F-4D97-AF65-F5344CB8AC3E}">
        <p14:creationId xmlns:p14="http://schemas.microsoft.com/office/powerpoint/2010/main" val="36023419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565276"/>
          </a:xfrm>
        </p:spPr>
        <p:txBody>
          <a:bodyPr/>
          <a:lstStyle/>
          <a:p>
            <a:r>
              <a:rPr lang="en-US" dirty="0"/>
              <a:t>Challenges to Access to Legal Information</a:t>
            </a:r>
            <a:r>
              <a:rPr lang="en-US" sz="3200" dirty="0" smtClean="0"/>
              <a:t/>
            </a:r>
            <a:br>
              <a:rPr lang="en-US" sz="3200" dirty="0" smtClean="0"/>
            </a:br>
            <a:r>
              <a:rPr lang="en-US" sz="3200" dirty="0" smtClean="0"/>
              <a:t>Literacy</a:t>
            </a:r>
            <a:endParaRPr lang="en-US" sz="3200" dirty="0"/>
          </a:p>
        </p:txBody>
      </p:sp>
      <p:sp>
        <p:nvSpPr>
          <p:cNvPr id="3" name="Content Placeholder 2"/>
          <p:cNvSpPr>
            <a:spLocks noGrp="1"/>
          </p:cNvSpPr>
          <p:nvPr>
            <p:ph idx="1"/>
          </p:nvPr>
        </p:nvSpPr>
        <p:spPr>
          <a:xfrm>
            <a:off x="495300" y="1930401"/>
            <a:ext cx="5417820" cy="4351338"/>
          </a:xfrm>
        </p:spPr>
        <p:txBody>
          <a:bodyPr>
            <a:normAutofit fontScale="92500"/>
          </a:bodyPr>
          <a:lstStyle/>
          <a:p>
            <a:r>
              <a:rPr lang="en-GB" dirty="0"/>
              <a:t>Solomon </a:t>
            </a:r>
            <a:r>
              <a:rPr lang="en-GB" dirty="0" smtClean="0"/>
              <a:t>Islands – pop. </a:t>
            </a:r>
            <a:r>
              <a:rPr lang="en-US" dirty="0" smtClean="0"/>
              <a:t>721,455</a:t>
            </a:r>
            <a:r>
              <a:rPr lang="en-GB" dirty="0" smtClean="0"/>
              <a:t> </a:t>
            </a:r>
            <a:r>
              <a:rPr lang="en-GB" dirty="0"/>
              <a:t>in </a:t>
            </a:r>
            <a:r>
              <a:rPr lang="en-US" dirty="0"/>
              <a:t>2019, </a:t>
            </a:r>
            <a:r>
              <a:rPr lang="en-GB" dirty="0"/>
              <a:t>has </a:t>
            </a:r>
            <a:r>
              <a:rPr lang="en-US" dirty="0"/>
              <a:t>over </a:t>
            </a:r>
            <a:r>
              <a:rPr lang="en-GB" dirty="0"/>
              <a:t>70 local languages</a:t>
            </a:r>
            <a:r>
              <a:rPr lang="en-GB" dirty="0" smtClean="0"/>
              <a:t>.</a:t>
            </a:r>
          </a:p>
          <a:p>
            <a:endParaRPr lang="en-GB" dirty="0"/>
          </a:p>
          <a:p>
            <a:r>
              <a:rPr lang="en-GB" dirty="0" smtClean="0"/>
              <a:t>Vanuatu – pop. </a:t>
            </a:r>
            <a:r>
              <a:rPr lang="en-GB" dirty="0"/>
              <a:t>221,506 has 113 indigenous languages (with 3 official languages: English, French and the local pidgin, </a:t>
            </a:r>
            <a:r>
              <a:rPr lang="en-GB" dirty="0" err="1"/>
              <a:t>Bislama</a:t>
            </a:r>
            <a:r>
              <a:rPr lang="en-GB" dirty="0"/>
              <a:t>). </a:t>
            </a:r>
            <a:endParaRPr lang="en-GB" dirty="0" smtClean="0"/>
          </a:p>
          <a:p>
            <a:endParaRPr lang="en-GB" dirty="0" smtClean="0"/>
          </a:p>
          <a:p>
            <a:r>
              <a:rPr lang="en-GB" dirty="0" smtClean="0"/>
              <a:t>Papua </a:t>
            </a:r>
            <a:r>
              <a:rPr lang="en-GB" dirty="0"/>
              <a:t>New Guinea </a:t>
            </a:r>
            <a:r>
              <a:rPr lang="en-GB" dirty="0" smtClean="0"/>
              <a:t>– pop. </a:t>
            </a:r>
            <a:r>
              <a:rPr lang="en-US" dirty="0" smtClean="0"/>
              <a:t>1</a:t>
            </a:r>
            <a:r>
              <a:rPr lang="en-GB" dirty="0"/>
              <a:t>7 million </a:t>
            </a:r>
            <a:r>
              <a:rPr lang="en-GB" dirty="0" smtClean="0"/>
              <a:t>in 2022,  has 8</a:t>
            </a:r>
            <a:r>
              <a:rPr lang="en-US" dirty="0"/>
              <a:t>4</a:t>
            </a:r>
            <a:r>
              <a:rPr lang="en-GB" dirty="0"/>
              <a:t>0 </a:t>
            </a:r>
            <a:r>
              <a:rPr lang="en-US" dirty="0"/>
              <a:t>living </a:t>
            </a:r>
            <a:r>
              <a:rPr lang="en-US" dirty="0" smtClean="0"/>
              <a:t>languages</a:t>
            </a:r>
            <a:r>
              <a:rPr lang="en-GB" dirty="0" smtClean="0"/>
              <a:t> </a:t>
            </a:r>
            <a:endParaRPr lang="en-US"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18532" r="38511"/>
          <a:stretch/>
        </p:blipFill>
        <p:spPr>
          <a:xfrm>
            <a:off x="6083017" y="1402080"/>
            <a:ext cx="5987063" cy="5288279"/>
          </a:xfrm>
          <a:prstGeom prst="rect">
            <a:avLst/>
          </a:prstGeom>
        </p:spPr>
      </p:pic>
    </p:spTree>
    <p:extLst>
      <p:ext uri="{BB962C8B-B14F-4D97-AF65-F5344CB8AC3E}">
        <p14:creationId xmlns:p14="http://schemas.microsoft.com/office/powerpoint/2010/main" val="34138261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a:t>
            </a:r>
            <a:r>
              <a:rPr lang="en-US" dirty="0"/>
              <a:t>can PacLII enhance better community access to legal information in the Pacific?</a:t>
            </a:r>
          </a:p>
        </p:txBody>
      </p:sp>
      <p:sp>
        <p:nvSpPr>
          <p:cNvPr id="3" name="Content Placeholder 2"/>
          <p:cNvSpPr>
            <a:spLocks noGrp="1"/>
          </p:cNvSpPr>
          <p:nvPr>
            <p:ph idx="1"/>
          </p:nvPr>
        </p:nvSpPr>
        <p:spPr>
          <a:xfrm>
            <a:off x="449580" y="2032239"/>
            <a:ext cx="5646420" cy="3555999"/>
          </a:xfrm>
        </p:spPr>
        <p:txBody>
          <a:bodyPr>
            <a:noAutofit/>
          </a:bodyPr>
          <a:lstStyle/>
          <a:p>
            <a:r>
              <a:rPr lang="en-GB" dirty="0"/>
              <a:t>Surveys and engagement</a:t>
            </a:r>
            <a:endParaRPr lang="en-US" dirty="0"/>
          </a:p>
          <a:p>
            <a:endParaRPr lang="en-US" dirty="0"/>
          </a:p>
          <a:p>
            <a:r>
              <a:rPr lang="en-US" dirty="0" err="1" smtClean="0"/>
              <a:t>Prioritising</a:t>
            </a:r>
            <a:r>
              <a:rPr lang="en-US" dirty="0" smtClean="0"/>
              <a:t> </a:t>
            </a:r>
            <a:r>
              <a:rPr lang="en-US" dirty="0"/>
              <a:t>data publication for community interests</a:t>
            </a:r>
            <a:endParaRPr lang="en-US" dirty="0" smtClean="0"/>
          </a:p>
          <a:p>
            <a:endParaRPr lang="en-US" dirty="0" smtClean="0"/>
          </a:p>
          <a:p>
            <a:r>
              <a:rPr lang="en-US" dirty="0"/>
              <a:t>Staying current with methods to improve community </a:t>
            </a:r>
            <a:r>
              <a:rPr lang="en-US" dirty="0" smtClean="0"/>
              <a:t>accessibility</a:t>
            </a:r>
          </a:p>
          <a:p>
            <a:endParaRPr lang="en-US" dirty="0"/>
          </a:p>
          <a:p>
            <a:r>
              <a:rPr lang="en-GB" dirty="0"/>
              <a:t>Community outreach </a:t>
            </a:r>
            <a:r>
              <a:rPr lang="en-GB" dirty="0" smtClean="0"/>
              <a:t>&amp; Social media</a:t>
            </a:r>
          </a:p>
          <a:p>
            <a:endParaRPr lang="en-GB" dirty="0"/>
          </a:p>
        </p:txBody>
      </p:sp>
      <p:sp>
        <p:nvSpPr>
          <p:cNvPr id="6" name="TextBox 5"/>
          <p:cNvSpPr txBox="1"/>
          <p:nvPr/>
        </p:nvSpPr>
        <p:spPr>
          <a:xfrm>
            <a:off x="10326482" y="5449738"/>
            <a:ext cx="1675587" cy="276999"/>
          </a:xfrm>
          <a:prstGeom prst="rect">
            <a:avLst/>
          </a:prstGeom>
          <a:noFill/>
        </p:spPr>
        <p:txBody>
          <a:bodyPr wrap="none" rtlCol="0">
            <a:spAutoFit/>
          </a:bodyPr>
          <a:lstStyle/>
          <a:p>
            <a:r>
              <a:rPr lang="en-US" sz="1200" dirty="0" smtClean="0"/>
              <a:t>Photo credit: Cathy Hite</a:t>
            </a:r>
            <a:endParaRPr lang="en-US" sz="1200" dirty="0"/>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8800"/>
                    </a14:imgEffect>
                    <a14:imgEffect>
                      <a14:brightnessContrast bright="48000"/>
                    </a14:imgEffect>
                  </a14:imgLayer>
                </a14:imgProps>
              </a:ext>
              <a:ext uri="{28A0092B-C50C-407E-A947-70E740481C1C}">
                <a14:useLocalDpi xmlns:a14="http://schemas.microsoft.com/office/drawing/2010/main" val="0"/>
              </a:ext>
            </a:extLst>
          </a:blip>
          <a:srcRect l="19958" t="32445" r="18089" b="26956"/>
          <a:stretch/>
        </p:blipFill>
        <p:spPr>
          <a:xfrm>
            <a:off x="6337168" y="2570481"/>
            <a:ext cx="5664901" cy="2784316"/>
          </a:xfrm>
          <a:prstGeom prst="rect">
            <a:avLst/>
          </a:prstGeom>
        </p:spPr>
      </p:pic>
    </p:spTree>
    <p:extLst>
      <p:ext uri="{BB962C8B-B14F-4D97-AF65-F5344CB8AC3E}">
        <p14:creationId xmlns:p14="http://schemas.microsoft.com/office/powerpoint/2010/main" val="29683943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9191"/>
            <a:ext cx="10515600" cy="1325563"/>
          </a:xfrm>
        </p:spPr>
        <p:txBody>
          <a:bodyPr/>
          <a:lstStyle/>
          <a:p>
            <a:r>
              <a:rPr lang="en-US" dirty="0" err="1" smtClean="0"/>
              <a:t>PacLII</a:t>
            </a:r>
            <a:r>
              <a:rPr lang="en-US" dirty="0" smtClean="0"/>
              <a:t> Team</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1688" y="1002816"/>
            <a:ext cx="8321512" cy="5550383"/>
          </a:xfrm>
          <a:prstGeom prst="rect">
            <a:avLst/>
          </a:prstGeom>
        </p:spPr>
      </p:pic>
    </p:spTree>
    <p:extLst>
      <p:ext uri="{BB962C8B-B14F-4D97-AF65-F5344CB8AC3E}">
        <p14:creationId xmlns:p14="http://schemas.microsoft.com/office/powerpoint/2010/main" val="41680469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9191"/>
            <a:ext cx="10515600" cy="1325563"/>
          </a:xfrm>
        </p:spPr>
        <p:txBody>
          <a:bodyPr/>
          <a:lstStyle/>
          <a:p>
            <a:r>
              <a:rPr lang="en-US" dirty="0" smtClean="0"/>
              <a:t>Cultural Regions of the Pacific</a:t>
            </a:r>
            <a:endParaRPr lang="en-US" dirty="0"/>
          </a:p>
        </p:txBody>
      </p:sp>
      <p:pic>
        <p:nvPicPr>
          <p:cNvPr id="4" name="Picture 3"/>
          <p:cNvPicPr>
            <a:picLocks noChangeAspect="1"/>
          </p:cNvPicPr>
          <p:nvPr/>
        </p:nvPicPr>
        <p:blipFill rotWithShape="1">
          <a:blip r:embed="rId2"/>
          <a:srcRect l="771" r="1492" b="4010"/>
          <a:stretch/>
        </p:blipFill>
        <p:spPr>
          <a:xfrm>
            <a:off x="66261" y="832348"/>
            <a:ext cx="8666922" cy="5475688"/>
          </a:xfrm>
          <a:prstGeom prst="rect">
            <a:avLst/>
          </a:prstGeom>
        </p:spPr>
      </p:pic>
      <p:sp>
        <p:nvSpPr>
          <p:cNvPr id="5" name="TextBox 4"/>
          <p:cNvSpPr txBox="1"/>
          <p:nvPr/>
        </p:nvSpPr>
        <p:spPr>
          <a:xfrm>
            <a:off x="168412" y="6529766"/>
            <a:ext cx="11413987" cy="276999"/>
          </a:xfrm>
          <a:prstGeom prst="rect">
            <a:avLst/>
          </a:prstGeom>
          <a:noFill/>
        </p:spPr>
        <p:txBody>
          <a:bodyPr wrap="square" rtlCol="0">
            <a:spAutoFit/>
          </a:bodyPr>
          <a:lstStyle/>
          <a:p>
            <a:r>
              <a:rPr lang="en-US" sz="1200" i="1" dirty="0" smtClean="0"/>
              <a:t>Foster</a:t>
            </a:r>
            <a:r>
              <a:rPr lang="en-US" sz="1200" i="1" dirty="0"/>
              <a:t>, Sophie and West, Francis James. "Pacific Islands". Encyclopedia Britannica, 9 Sep. 2024, </a:t>
            </a:r>
            <a:r>
              <a:rPr lang="en-US" sz="1200" i="1" dirty="0">
                <a:hlinkClick r:id="rId3"/>
              </a:rPr>
              <a:t>https://www.britannica.com/place/Pacific-Islands</a:t>
            </a:r>
            <a:r>
              <a:rPr lang="en-US" sz="1200" i="1" dirty="0" smtClean="0"/>
              <a:t>. Accessed 15 </a:t>
            </a:r>
            <a:r>
              <a:rPr lang="en-US" sz="1200" i="1" dirty="0"/>
              <a:t>September 2024.</a:t>
            </a:r>
          </a:p>
        </p:txBody>
      </p:sp>
      <p:sp>
        <p:nvSpPr>
          <p:cNvPr id="6" name="Content Placeholder 2"/>
          <p:cNvSpPr>
            <a:spLocks noGrp="1"/>
          </p:cNvSpPr>
          <p:nvPr>
            <p:ph idx="1"/>
          </p:nvPr>
        </p:nvSpPr>
        <p:spPr>
          <a:xfrm>
            <a:off x="8733184" y="997221"/>
            <a:ext cx="3392556" cy="5529967"/>
          </a:xfrm>
        </p:spPr>
        <p:txBody>
          <a:bodyPr>
            <a:normAutofit/>
          </a:bodyPr>
          <a:lstStyle/>
          <a:p>
            <a:endParaRPr lang="en-US" dirty="0" smtClean="0"/>
          </a:p>
          <a:p>
            <a:pPr marL="0" indent="0">
              <a:buNone/>
            </a:pPr>
            <a:r>
              <a:rPr lang="en-US" sz="2400" dirty="0" smtClean="0"/>
              <a:t>Sources of Law</a:t>
            </a:r>
          </a:p>
          <a:p>
            <a:r>
              <a:rPr lang="en-US" sz="2400" dirty="0" smtClean="0"/>
              <a:t>Constitutions</a:t>
            </a:r>
          </a:p>
          <a:p>
            <a:r>
              <a:rPr lang="en-US" sz="2400" dirty="0" smtClean="0"/>
              <a:t>Written/Unwritten rules of customary law</a:t>
            </a:r>
          </a:p>
          <a:p>
            <a:r>
              <a:rPr lang="en-US" sz="2400" dirty="0" smtClean="0"/>
              <a:t>Laws adopted by former colonial powers</a:t>
            </a:r>
          </a:p>
          <a:p>
            <a:r>
              <a:rPr lang="en-US" sz="2400" dirty="0" smtClean="0"/>
              <a:t>Acts and Regulations enacted by the jurisdiction</a:t>
            </a:r>
          </a:p>
          <a:p>
            <a:r>
              <a:rPr lang="en-US" sz="2400" dirty="0" smtClean="0"/>
              <a:t>Case law</a:t>
            </a:r>
          </a:p>
        </p:txBody>
      </p:sp>
    </p:spTree>
    <p:extLst>
      <p:ext uri="{BB962C8B-B14F-4D97-AF65-F5344CB8AC3E}">
        <p14:creationId xmlns:p14="http://schemas.microsoft.com/office/powerpoint/2010/main" val="10449962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353800" cy="1325563"/>
          </a:xfrm>
        </p:spPr>
        <p:txBody>
          <a:bodyPr/>
          <a:lstStyle/>
          <a:p>
            <a:r>
              <a:rPr lang="en-US" dirty="0" smtClean="0"/>
              <a:t>PacLII Context – Is it still needed?</a:t>
            </a:r>
            <a:endParaRPr lang="en-US" dirty="0"/>
          </a:p>
        </p:txBody>
      </p:sp>
      <p:sp>
        <p:nvSpPr>
          <p:cNvPr id="3" name="Content Placeholder 2"/>
          <p:cNvSpPr>
            <a:spLocks noGrp="1"/>
          </p:cNvSpPr>
          <p:nvPr>
            <p:ph idx="1"/>
          </p:nvPr>
        </p:nvSpPr>
        <p:spPr>
          <a:xfrm>
            <a:off x="5638800" y="2032001"/>
            <a:ext cx="6451600" cy="1079499"/>
          </a:xfrm>
        </p:spPr>
        <p:txBody>
          <a:bodyPr>
            <a:normAutofit/>
          </a:bodyPr>
          <a:lstStyle/>
          <a:p>
            <a:r>
              <a:rPr lang="en-US" dirty="0"/>
              <a:t>In 2023, PacLII recorded 23.6 million visits to its website</a:t>
            </a:r>
            <a:r>
              <a:rPr lang="en-US" dirty="0" smtClean="0"/>
              <a:t>.</a:t>
            </a:r>
          </a:p>
          <a:p>
            <a:endParaRPr lang="en-US" dirty="0" smtClean="0"/>
          </a:p>
          <a:p>
            <a:endParaRPr lang="en-US" dirty="0"/>
          </a:p>
        </p:txBody>
      </p:sp>
      <p:sp>
        <p:nvSpPr>
          <p:cNvPr id="7" name="TextBox 6"/>
          <p:cNvSpPr txBox="1"/>
          <p:nvPr/>
        </p:nvSpPr>
        <p:spPr>
          <a:xfrm>
            <a:off x="838200" y="3452813"/>
            <a:ext cx="10916478" cy="3046988"/>
          </a:xfrm>
          <a:prstGeom prst="rect">
            <a:avLst/>
          </a:prstGeom>
          <a:noFill/>
        </p:spPr>
        <p:txBody>
          <a:bodyPr wrap="square" rtlCol="0">
            <a:spAutoFit/>
          </a:bodyPr>
          <a:lstStyle/>
          <a:p>
            <a:r>
              <a:rPr lang="en-US" sz="2400" b="1" i="1" dirty="0" smtClean="0"/>
              <a:t>Fiji </a:t>
            </a:r>
            <a:r>
              <a:rPr lang="en-US" sz="2400" b="1" i="1" dirty="0" err="1" smtClean="0"/>
              <a:t>Womens</a:t>
            </a:r>
            <a:r>
              <a:rPr lang="en-US" sz="2400" b="1" i="1" dirty="0" smtClean="0"/>
              <a:t> Rights Movement:</a:t>
            </a:r>
          </a:p>
          <a:p>
            <a:r>
              <a:rPr lang="en-US" sz="2400" i="1" dirty="0" smtClean="0"/>
              <a:t>“</a:t>
            </a:r>
            <a:r>
              <a:rPr lang="en-US" sz="2400" i="1" dirty="0"/>
              <a:t>Part of the work that we do under the thematic area of </a:t>
            </a:r>
            <a:r>
              <a:rPr lang="en-US" sz="2400" b="1" i="1" dirty="0"/>
              <a:t>Women’s Access to Justice</a:t>
            </a:r>
            <a:r>
              <a:rPr lang="en-US" sz="2400" i="1" dirty="0"/>
              <a:t>, is that </a:t>
            </a:r>
            <a:r>
              <a:rPr lang="en-US" sz="2400" b="1" i="1" dirty="0"/>
              <a:t>we analyze court cases </a:t>
            </a:r>
            <a:r>
              <a:rPr lang="en-US" sz="2400" i="1" dirty="0"/>
              <a:t>to see how judgements are reached and </a:t>
            </a:r>
            <a:r>
              <a:rPr lang="en-US" sz="2400" b="1" i="1" dirty="0"/>
              <a:t>rationale for sentencing</a:t>
            </a:r>
            <a:r>
              <a:rPr lang="en-US" sz="2400" i="1" dirty="0"/>
              <a:t>, more specifically in rape cases. We have been analyzing rape cases in Fiji since 2016 to date, and have relied on cases published on PacLII to be able to do this very crucial work … </a:t>
            </a:r>
            <a:r>
              <a:rPr lang="en-US" sz="2400" b="1" i="1" dirty="0"/>
              <a:t>having regular updated cases published on PacLII </a:t>
            </a:r>
            <a:r>
              <a:rPr lang="en-US" sz="2400" i="1" dirty="0"/>
              <a:t>is of utmost benefit to us at FWRM as it makes our work easier in terms of accessing published court cases. It is our hope that PacLII continues to be funded in the future.”</a:t>
            </a:r>
            <a:endParaRPr lang="en-US" sz="2400" dirty="0"/>
          </a:p>
        </p:txBody>
      </p:sp>
    </p:spTree>
    <p:extLst>
      <p:ext uri="{BB962C8B-B14F-4D97-AF65-F5344CB8AC3E}">
        <p14:creationId xmlns:p14="http://schemas.microsoft.com/office/powerpoint/2010/main" val="16398344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PacLII Context - Is </a:t>
            </a:r>
            <a:r>
              <a:rPr lang="en-US" dirty="0"/>
              <a:t>it still needed?</a:t>
            </a:r>
          </a:p>
        </p:txBody>
      </p:sp>
      <p:sp>
        <p:nvSpPr>
          <p:cNvPr id="3" name="Content Placeholder 2"/>
          <p:cNvSpPr>
            <a:spLocks noGrp="1"/>
          </p:cNvSpPr>
          <p:nvPr>
            <p:ph idx="1"/>
          </p:nvPr>
        </p:nvSpPr>
        <p:spPr>
          <a:xfrm>
            <a:off x="7072182" y="2032001"/>
            <a:ext cx="5457567" cy="4351338"/>
          </a:xfrm>
        </p:spPr>
        <p:txBody>
          <a:bodyPr>
            <a:normAutofit/>
          </a:bodyPr>
          <a:lstStyle/>
          <a:p>
            <a:endParaRPr lang="en-US" dirty="0" smtClean="0"/>
          </a:p>
          <a:p>
            <a:r>
              <a:rPr lang="en-US" dirty="0" err="1" smtClean="0"/>
              <a:t>PacLII</a:t>
            </a:r>
            <a:r>
              <a:rPr lang="en-US" dirty="0" smtClean="0"/>
              <a:t> </a:t>
            </a:r>
            <a:r>
              <a:rPr lang="en-US" dirty="0"/>
              <a:t>Stakeholder Summit 2023</a:t>
            </a:r>
          </a:p>
          <a:p>
            <a:endParaRPr lang="en-US" dirty="0"/>
          </a:p>
          <a:p>
            <a:r>
              <a:rPr lang="en-US" dirty="0" smtClean="0"/>
              <a:t>Core funding – DFAT/UK</a:t>
            </a:r>
          </a:p>
          <a:p>
            <a:endParaRPr lang="en-US" dirty="0"/>
          </a:p>
          <a:p>
            <a:r>
              <a:rPr lang="en-US" dirty="0" smtClean="0"/>
              <a:t>Project Funding – small grants</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120" y="1816444"/>
            <a:ext cx="6893429" cy="4566896"/>
          </a:xfrm>
          <a:prstGeom prst="rect">
            <a:avLst/>
          </a:prstGeom>
        </p:spPr>
      </p:pic>
    </p:spTree>
    <p:extLst>
      <p:ext uri="{BB962C8B-B14F-4D97-AF65-F5344CB8AC3E}">
        <p14:creationId xmlns:p14="http://schemas.microsoft.com/office/powerpoint/2010/main" val="28309855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2030 Agenda for Sustainable Development </a:t>
            </a:r>
          </a:p>
        </p:txBody>
      </p:sp>
      <p:sp>
        <p:nvSpPr>
          <p:cNvPr id="3" name="Content Placeholder 2"/>
          <p:cNvSpPr>
            <a:spLocks noGrp="1"/>
          </p:cNvSpPr>
          <p:nvPr>
            <p:ph idx="1"/>
          </p:nvPr>
        </p:nvSpPr>
        <p:spPr/>
        <p:txBody>
          <a:bodyPr>
            <a:normAutofit/>
          </a:bodyPr>
          <a:lstStyle/>
          <a:p>
            <a:pPr marL="0" lvl="0" indent="0">
              <a:buNone/>
            </a:pPr>
            <a:r>
              <a:rPr lang="en-GB" sz="2400" dirty="0" smtClean="0"/>
              <a:t>Leave No one Behind – 17 Goals</a:t>
            </a:r>
          </a:p>
          <a:p>
            <a:pPr marL="0" lvl="0" indent="0">
              <a:buNone/>
            </a:pPr>
            <a:endParaRPr lang="en-GB" sz="2400" dirty="0" smtClean="0"/>
          </a:p>
          <a:p>
            <a:pPr lvl="0"/>
            <a:r>
              <a:rPr lang="en-GB" sz="2400" dirty="0" smtClean="0"/>
              <a:t>SDG </a:t>
            </a:r>
            <a:r>
              <a:rPr lang="en-GB" sz="2400" dirty="0"/>
              <a:t>4: Quality education;</a:t>
            </a:r>
            <a:endParaRPr lang="en-US" sz="2400" dirty="0"/>
          </a:p>
          <a:p>
            <a:pPr lvl="0"/>
            <a:r>
              <a:rPr lang="en-GB" sz="2400" dirty="0"/>
              <a:t>SDG 5: Gender equality;</a:t>
            </a:r>
            <a:endParaRPr lang="en-US" sz="2400" dirty="0"/>
          </a:p>
          <a:p>
            <a:pPr lvl="0"/>
            <a:r>
              <a:rPr lang="en-GB" sz="2400" dirty="0"/>
              <a:t>SDG 9: Industry, Innovation and Infrastructure;</a:t>
            </a:r>
            <a:endParaRPr lang="en-US" sz="2400" dirty="0"/>
          </a:p>
          <a:p>
            <a:pPr lvl="0"/>
            <a:r>
              <a:rPr lang="en-GB" sz="2400" dirty="0"/>
              <a:t>SDG 10: Reduced inequalities;</a:t>
            </a:r>
            <a:endParaRPr lang="en-US" sz="2400" dirty="0"/>
          </a:p>
          <a:p>
            <a:pPr lvl="0"/>
            <a:r>
              <a:rPr lang="en-GB" sz="2400" dirty="0"/>
              <a:t>SDG 16 Peace Justice and Strong </a:t>
            </a:r>
            <a:r>
              <a:rPr lang="en-GB" sz="2400" dirty="0" smtClean="0"/>
              <a:t>Institutions</a:t>
            </a:r>
            <a:endParaRPr lang="en-US" sz="2400" dirty="0"/>
          </a:p>
          <a:p>
            <a:pPr marL="0" indent="0">
              <a:buNone/>
            </a:pPr>
            <a:endParaRPr lang="en-US" dirty="0"/>
          </a:p>
        </p:txBody>
      </p:sp>
      <p:pic>
        <p:nvPicPr>
          <p:cNvPr id="5" name="Picture 4"/>
          <p:cNvPicPr>
            <a:picLocks noChangeAspect="1"/>
          </p:cNvPicPr>
          <p:nvPr/>
        </p:nvPicPr>
        <p:blipFill rotWithShape="1">
          <a:blip r:embed="rId2"/>
          <a:srcRect t="-1139" r="16557"/>
          <a:stretch/>
        </p:blipFill>
        <p:spPr>
          <a:xfrm>
            <a:off x="6954285" y="1431234"/>
            <a:ext cx="5158202" cy="4652963"/>
          </a:xfrm>
          <a:prstGeom prst="rect">
            <a:avLst/>
          </a:prstGeom>
        </p:spPr>
      </p:pic>
    </p:spTree>
    <p:extLst>
      <p:ext uri="{BB962C8B-B14F-4D97-AF65-F5344CB8AC3E}">
        <p14:creationId xmlns:p14="http://schemas.microsoft.com/office/powerpoint/2010/main" val="20146939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to Access to Legal Information</a:t>
            </a:r>
            <a:endParaRPr lang="en-US" dirty="0"/>
          </a:p>
        </p:txBody>
      </p:sp>
      <p:sp>
        <p:nvSpPr>
          <p:cNvPr id="3" name="Content Placeholder 2"/>
          <p:cNvSpPr>
            <a:spLocks noGrp="1"/>
          </p:cNvSpPr>
          <p:nvPr>
            <p:ph idx="1"/>
          </p:nvPr>
        </p:nvSpPr>
        <p:spPr>
          <a:xfrm>
            <a:off x="495300" y="1930401"/>
            <a:ext cx="6451600" cy="4351338"/>
          </a:xfrm>
        </p:spPr>
        <p:txBody>
          <a:bodyPr>
            <a:normAutofit/>
          </a:bodyPr>
          <a:lstStyle/>
          <a:p>
            <a:r>
              <a:rPr lang="en-US" dirty="0"/>
              <a:t>Government Policies and Attitudes to the Right to Legal </a:t>
            </a:r>
            <a:r>
              <a:rPr lang="en-US" dirty="0" smtClean="0"/>
              <a:t>Information</a:t>
            </a:r>
          </a:p>
          <a:p>
            <a:endParaRPr lang="en-US" dirty="0" smtClean="0"/>
          </a:p>
          <a:p>
            <a:r>
              <a:rPr lang="en-US" dirty="0" smtClean="0"/>
              <a:t>Resource constraints</a:t>
            </a:r>
          </a:p>
          <a:p>
            <a:endParaRPr lang="en-US" dirty="0" smtClean="0"/>
          </a:p>
          <a:p>
            <a:r>
              <a:rPr lang="en-US" dirty="0" smtClean="0"/>
              <a:t>Remoteness and Technological barriers</a:t>
            </a:r>
          </a:p>
          <a:p>
            <a:endParaRPr lang="en-US" dirty="0" smtClean="0"/>
          </a:p>
          <a:p>
            <a:r>
              <a:rPr lang="en-US" dirty="0" smtClean="0"/>
              <a:t>Literacy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8200" y="1706564"/>
            <a:ext cx="4711700" cy="4711700"/>
          </a:xfrm>
          <a:prstGeom prst="rect">
            <a:avLst/>
          </a:prstGeom>
        </p:spPr>
      </p:pic>
      <p:sp>
        <p:nvSpPr>
          <p:cNvPr id="6" name="TextBox 5"/>
          <p:cNvSpPr txBox="1"/>
          <p:nvPr/>
        </p:nvSpPr>
        <p:spPr>
          <a:xfrm>
            <a:off x="10326482" y="6469620"/>
            <a:ext cx="1675587" cy="276999"/>
          </a:xfrm>
          <a:prstGeom prst="rect">
            <a:avLst/>
          </a:prstGeom>
          <a:noFill/>
        </p:spPr>
        <p:txBody>
          <a:bodyPr wrap="none" rtlCol="0">
            <a:spAutoFit/>
          </a:bodyPr>
          <a:lstStyle/>
          <a:p>
            <a:r>
              <a:rPr lang="en-US" sz="1200" dirty="0" smtClean="0"/>
              <a:t>Photo credit: Cathy Hite</a:t>
            </a:r>
            <a:endParaRPr lang="en-US" sz="1200" dirty="0"/>
          </a:p>
        </p:txBody>
      </p:sp>
    </p:spTree>
    <p:extLst>
      <p:ext uri="{BB962C8B-B14F-4D97-AF65-F5344CB8AC3E}">
        <p14:creationId xmlns:p14="http://schemas.microsoft.com/office/powerpoint/2010/main" val="12177734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Challenges to Access to Legal Information</a:t>
            </a:r>
            <a:r>
              <a:rPr lang="en-US" dirty="0" smtClean="0"/>
              <a:t/>
            </a:r>
            <a:br>
              <a:rPr lang="en-US" dirty="0" smtClean="0"/>
            </a:br>
            <a:r>
              <a:rPr lang="en-US" sz="3600" dirty="0" smtClean="0"/>
              <a:t>Government </a:t>
            </a:r>
            <a:r>
              <a:rPr lang="en-US" sz="3600" dirty="0"/>
              <a:t>Policies and Attitudes to the Right to Legal Information</a:t>
            </a:r>
          </a:p>
        </p:txBody>
      </p:sp>
      <p:sp>
        <p:nvSpPr>
          <p:cNvPr id="6" name="TextBox 5"/>
          <p:cNvSpPr txBox="1"/>
          <p:nvPr/>
        </p:nvSpPr>
        <p:spPr>
          <a:xfrm>
            <a:off x="10326482" y="6469620"/>
            <a:ext cx="1675587" cy="276999"/>
          </a:xfrm>
          <a:prstGeom prst="rect">
            <a:avLst/>
          </a:prstGeom>
          <a:noFill/>
        </p:spPr>
        <p:txBody>
          <a:bodyPr wrap="none" rtlCol="0">
            <a:spAutoFit/>
          </a:bodyPr>
          <a:lstStyle/>
          <a:p>
            <a:r>
              <a:rPr lang="en-US" sz="1200" dirty="0" smtClean="0"/>
              <a:t>Photo credit: Cathy Hite</a:t>
            </a:r>
            <a:endParaRPr lang="en-US" sz="1200" dirty="0"/>
          </a:p>
        </p:txBody>
      </p:sp>
      <p:sp>
        <p:nvSpPr>
          <p:cNvPr id="7" name="TextBox 6"/>
          <p:cNvSpPr txBox="1"/>
          <p:nvPr/>
        </p:nvSpPr>
        <p:spPr>
          <a:xfrm>
            <a:off x="556591" y="1987825"/>
            <a:ext cx="11315768" cy="1384995"/>
          </a:xfrm>
          <a:prstGeom prst="rect">
            <a:avLst/>
          </a:prstGeom>
          <a:noFill/>
        </p:spPr>
        <p:txBody>
          <a:bodyPr wrap="square" rtlCol="0">
            <a:spAutoFit/>
          </a:bodyPr>
          <a:lstStyle/>
          <a:p>
            <a:endParaRPr lang="en-US" i="1" dirty="0" smtClean="0"/>
          </a:p>
          <a:p>
            <a:r>
              <a:rPr lang="en-US" sz="2400" i="1" dirty="0" smtClean="0"/>
              <a:t>“…</a:t>
            </a:r>
            <a:r>
              <a:rPr lang="en-US" sz="2400" i="1" dirty="0"/>
              <a:t>when our citizens are informed, government can be held accountable for its policies.”</a:t>
            </a:r>
            <a:endParaRPr lang="en-US" sz="2400" dirty="0"/>
          </a:p>
          <a:p>
            <a:r>
              <a:rPr lang="en-US" sz="2400" dirty="0"/>
              <a:t>Fiji Government, “Attorney General delivers his maiden speech” (2024). </a:t>
            </a:r>
            <a:endParaRPr lang="en-US" sz="2400" dirty="0" smtClean="0"/>
          </a:p>
          <a:p>
            <a:endParaRPr lang="en-US" dirty="0"/>
          </a:p>
        </p:txBody>
      </p:sp>
      <p:pic>
        <p:nvPicPr>
          <p:cNvPr id="9" name="Picture 8"/>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36000" contrast="-6000"/>
                    </a14:imgEffect>
                  </a14:imgLayer>
                </a14:imgProps>
              </a:ext>
              <a:ext uri="{28A0092B-C50C-407E-A947-70E740481C1C}">
                <a14:useLocalDpi xmlns:a14="http://schemas.microsoft.com/office/drawing/2010/main" val="0"/>
              </a:ext>
            </a:extLst>
          </a:blip>
          <a:srcRect t="4927" r="26144"/>
          <a:stretch/>
        </p:blipFill>
        <p:spPr>
          <a:xfrm>
            <a:off x="2635425" y="3140765"/>
            <a:ext cx="6224756" cy="3605853"/>
          </a:xfrm>
          <a:prstGeom prst="rect">
            <a:avLst/>
          </a:prstGeom>
        </p:spPr>
      </p:pic>
    </p:spTree>
    <p:extLst>
      <p:ext uri="{BB962C8B-B14F-4D97-AF65-F5344CB8AC3E}">
        <p14:creationId xmlns:p14="http://schemas.microsoft.com/office/powerpoint/2010/main" val="14954920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to Access to Legal </a:t>
            </a:r>
            <a:r>
              <a:rPr lang="en-US" dirty="0" smtClean="0"/>
              <a:t>Information</a:t>
            </a:r>
            <a:br>
              <a:rPr lang="en-US" dirty="0" smtClean="0"/>
            </a:br>
            <a:r>
              <a:rPr lang="en-US" sz="3200" dirty="0" smtClean="0"/>
              <a:t>Resource constraints</a:t>
            </a:r>
            <a:endParaRPr lang="en-US" sz="3200" dirty="0"/>
          </a:p>
        </p:txBody>
      </p:sp>
      <p:sp>
        <p:nvSpPr>
          <p:cNvPr id="6" name="TextBox 5"/>
          <p:cNvSpPr txBox="1"/>
          <p:nvPr/>
        </p:nvSpPr>
        <p:spPr>
          <a:xfrm>
            <a:off x="10326482" y="6469620"/>
            <a:ext cx="1675587" cy="276999"/>
          </a:xfrm>
          <a:prstGeom prst="rect">
            <a:avLst/>
          </a:prstGeom>
          <a:noFill/>
        </p:spPr>
        <p:txBody>
          <a:bodyPr wrap="none" rtlCol="0">
            <a:spAutoFit/>
          </a:bodyPr>
          <a:lstStyle/>
          <a:p>
            <a:r>
              <a:rPr lang="en-US" sz="1200" dirty="0" smtClean="0"/>
              <a:t>Photo credit: Cathy Hite</a:t>
            </a:r>
            <a:endParaRPr lang="en-US" sz="12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694829650"/>
              </p:ext>
            </p:extLst>
          </p:nvPr>
        </p:nvGraphicFramePr>
        <p:xfrm>
          <a:off x="838200" y="1690688"/>
          <a:ext cx="10528300" cy="5218176"/>
        </p:xfrm>
        <a:graphic>
          <a:graphicData uri="http://schemas.openxmlformats.org/drawingml/2006/table">
            <a:tbl>
              <a:tblPr firstRow="1" firstCol="1" bandRow="1">
                <a:tableStyleId>{5C22544A-7EE6-4342-B048-85BDC9FD1C3A}</a:tableStyleId>
              </a:tblPr>
              <a:tblGrid>
                <a:gridCol w="4078949">
                  <a:extLst>
                    <a:ext uri="{9D8B030D-6E8A-4147-A177-3AD203B41FA5}">
                      <a16:colId xmlns:a16="http://schemas.microsoft.com/office/drawing/2014/main" val="3458772071"/>
                    </a:ext>
                  </a:extLst>
                </a:gridCol>
                <a:gridCol w="4078949">
                  <a:extLst>
                    <a:ext uri="{9D8B030D-6E8A-4147-A177-3AD203B41FA5}">
                      <a16:colId xmlns:a16="http://schemas.microsoft.com/office/drawing/2014/main" val="1034871764"/>
                    </a:ext>
                  </a:extLst>
                </a:gridCol>
                <a:gridCol w="1185201">
                  <a:extLst>
                    <a:ext uri="{9D8B030D-6E8A-4147-A177-3AD203B41FA5}">
                      <a16:colId xmlns:a16="http://schemas.microsoft.com/office/drawing/2014/main" val="3264206342"/>
                    </a:ext>
                  </a:extLst>
                </a:gridCol>
                <a:gridCol w="1185201">
                  <a:extLst>
                    <a:ext uri="{9D8B030D-6E8A-4147-A177-3AD203B41FA5}">
                      <a16:colId xmlns:a16="http://schemas.microsoft.com/office/drawing/2014/main" val="1650071851"/>
                    </a:ext>
                  </a:extLst>
                </a:gridCol>
              </a:tblGrid>
              <a:tr h="0">
                <a:tc rowSpan="3">
                  <a:txBody>
                    <a:bodyPr/>
                    <a:lstStyle/>
                    <a:p>
                      <a:pPr>
                        <a:lnSpc>
                          <a:spcPct val="107000"/>
                        </a:lnSpc>
                        <a:spcAft>
                          <a:spcPts val="0"/>
                        </a:spcAft>
                      </a:pPr>
                      <a:r>
                        <a:rPr lang="en-US" sz="2000" kern="100" dirty="0">
                          <a:effectLst/>
                        </a:rPr>
                        <a:t>VANUATU</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2000" kern="100">
                          <a:effectLst/>
                        </a:rPr>
                        <a:t>Judgments: </a:t>
                      </a:r>
                    </a:p>
                    <a:p>
                      <a:pPr>
                        <a:lnSpc>
                          <a:spcPct val="107000"/>
                        </a:lnSpc>
                        <a:spcAft>
                          <a:spcPts val="0"/>
                        </a:spcAft>
                      </a:pPr>
                      <a:r>
                        <a:rPr lang="en-US" sz="2000" kern="100">
                          <a:effectLst/>
                        </a:rPr>
                        <a:t>Judiciary of the Republic of Vanuatu</a:t>
                      </a:r>
                    </a:p>
                    <a:p>
                      <a:pPr>
                        <a:lnSpc>
                          <a:spcPct val="107000"/>
                        </a:lnSpc>
                        <a:spcAft>
                          <a:spcPts val="0"/>
                        </a:spcAft>
                      </a:pPr>
                      <a:r>
                        <a:rPr lang="en-US" sz="2000" u="sng" kern="100">
                          <a:effectLst/>
                          <a:hlinkClick r:id="rId2"/>
                        </a:rPr>
                        <a:t>https://courts.gov.vu/court-activity/judgments</a:t>
                      </a:r>
                      <a:endParaRPr lang="en-US" sz="2000" kern="100">
                        <a:effectLst/>
                      </a:endParaRPr>
                    </a:p>
                    <a:p>
                      <a:pPr>
                        <a:lnSpc>
                          <a:spcPct val="107000"/>
                        </a:lnSpc>
                        <a:spcAft>
                          <a:spcPts val="0"/>
                        </a:spcAft>
                      </a:pPr>
                      <a:r>
                        <a:rPr lang="en-US" sz="2000" kern="100">
                          <a:effectLst/>
                        </a:rPr>
                        <a:t>2017-2024</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kern="100">
                          <a:effectLst/>
                        </a:rPr>
                        <a:t>HTML &amp; PDF</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kern="100">
                          <a:effectLst/>
                        </a:rPr>
                        <a:t>Search by Judge, Counsel, dates, keyword in judgment text. Keyword search did not work. </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25672310"/>
                  </a:ext>
                </a:extLst>
              </a:tr>
              <a:tr h="0">
                <a:tc vMerge="1">
                  <a:txBody>
                    <a:bodyPr/>
                    <a:lstStyle/>
                    <a:p>
                      <a:endParaRPr lang="en-US"/>
                    </a:p>
                  </a:txBody>
                  <a:tcPr/>
                </a:tc>
                <a:tc>
                  <a:txBody>
                    <a:bodyPr/>
                    <a:lstStyle/>
                    <a:p>
                      <a:pPr>
                        <a:lnSpc>
                          <a:spcPct val="107000"/>
                        </a:lnSpc>
                        <a:spcAft>
                          <a:spcPts val="0"/>
                        </a:spcAft>
                      </a:pPr>
                      <a:r>
                        <a:rPr lang="en-US" sz="2000" kern="100">
                          <a:effectLst/>
                        </a:rPr>
                        <a:t>Consolidated Legislation:</a:t>
                      </a:r>
                    </a:p>
                    <a:p>
                      <a:pPr>
                        <a:lnSpc>
                          <a:spcPct val="107000"/>
                        </a:lnSpc>
                        <a:spcAft>
                          <a:spcPts val="0"/>
                        </a:spcAft>
                      </a:pPr>
                      <a:r>
                        <a:rPr lang="en-US" sz="2000" kern="100">
                          <a:effectLst/>
                        </a:rPr>
                        <a:t>No website</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kern="100">
                          <a:effectLst/>
                        </a:rPr>
                        <a:t> </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kern="100">
                          <a:effectLst/>
                        </a:rPr>
                        <a:t> </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48618829"/>
                  </a:ext>
                </a:extLst>
              </a:tr>
              <a:tr h="0">
                <a:tc vMerge="1">
                  <a:txBody>
                    <a:bodyPr/>
                    <a:lstStyle/>
                    <a:p>
                      <a:endParaRPr lang="en-US"/>
                    </a:p>
                  </a:txBody>
                  <a:tcPr/>
                </a:tc>
                <a:tc>
                  <a:txBody>
                    <a:bodyPr/>
                    <a:lstStyle/>
                    <a:p>
                      <a:pPr>
                        <a:lnSpc>
                          <a:spcPct val="107000"/>
                        </a:lnSpc>
                        <a:spcAft>
                          <a:spcPts val="0"/>
                        </a:spcAft>
                      </a:pPr>
                      <a:r>
                        <a:rPr lang="en-US" sz="2000" kern="100">
                          <a:effectLst/>
                        </a:rPr>
                        <a:t>Session laws:</a:t>
                      </a:r>
                    </a:p>
                    <a:p>
                      <a:pPr>
                        <a:lnSpc>
                          <a:spcPct val="107000"/>
                        </a:lnSpc>
                        <a:spcAft>
                          <a:spcPts val="0"/>
                        </a:spcAft>
                      </a:pPr>
                      <a:r>
                        <a:rPr lang="en-US" sz="2000" kern="100">
                          <a:effectLst/>
                        </a:rPr>
                        <a:t>No website</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kern="100">
                          <a:effectLst/>
                        </a:rPr>
                        <a:t> </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kern="100" dirty="0">
                          <a:effectLst/>
                        </a:rPr>
                        <a:t> </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94434"/>
                  </a:ext>
                </a:extLst>
              </a:tr>
            </a:tbl>
          </a:graphicData>
        </a:graphic>
      </p:graphicFrame>
    </p:spTree>
    <p:extLst>
      <p:ext uri="{BB962C8B-B14F-4D97-AF65-F5344CB8AC3E}">
        <p14:creationId xmlns:p14="http://schemas.microsoft.com/office/powerpoint/2010/main" val="33248685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604</Words>
  <Application>Microsoft Office PowerPoint</Application>
  <PresentationFormat>Widescreen</PresentationFormat>
  <Paragraphs>88</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Times New Roman</vt:lpstr>
      <vt:lpstr>Office Theme</vt:lpstr>
      <vt:lpstr>Leaving no one behind:  making the law accessible  for all across the Pacific region </vt:lpstr>
      <vt:lpstr>PacLII Team</vt:lpstr>
      <vt:lpstr>Cultural Regions of the Pacific</vt:lpstr>
      <vt:lpstr>PacLII Context – Is it still needed?</vt:lpstr>
      <vt:lpstr>PacLII Context - Is it still needed?</vt:lpstr>
      <vt:lpstr>2030 Agenda for Sustainable Development </vt:lpstr>
      <vt:lpstr>Challenges to Access to Legal Information</vt:lpstr>
      <vt:lpstr>Challenges to Access to Legal Information Government Policies and Attitudes to the Right to Legal Information</vt:lpstr>
      <vt:lpstr>Challenges to Access to Legal Information Resource constraints</vt:lpstr>
      <vt:lpstr>Challenges to Access to Legal Information Remoteness and Technological barriers</vt:lpstr>
      <vt:lpstr>Challenges to Access to Legal Information Remoteness and Technological barriers</vt:lpstr>
      <vt:lpstr>Challenges to Access to Legal Information Literacy</vt:lpstr>
      <vt:lpstr>How can PacLII enhance better community access to legal information in the Pacific?</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Leaving no one behind: making the law accessible  for all across the Pacific region </dc:title>
  <dc:creator>Kym Freriks</dc:creator>
  <cp:lastModifiedBy>Kym Freriks</cp:lastModifiedBy>
  <cp:revision>20</cp:revision>
  <dcterms:created xsi:type="dcterms:W3CDTF">2024-09-25T12:13:04Z</dcterms:created>
  <dcterms:modified xsi:type="dcterms:W3CDTF">2024-09-26T08:37:25Z</dcterms:modified>
</cp:coreProperties>
</file>